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2" r:id="rId12"/>
    <p:sldId id="267" r:id="rId13"/>
    <p:sldId id="268" r:id="rId14"/>
    <p:sldId id="270" r:id="rId15"/>
    <p:sldId id="271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A5CD-11BE-E080-4739-406630EEB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760225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Basic electronics terms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940C2-E5C2-1DF1-9F64-84EDEF44B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Name : Parmar </a:t>
            </a:r>
            <a:r>
              <a:rPr lang="en-IN" dirty="0" err="1">
                <a:solidFill>
                  <a:schemeClr val="tx1"/>
                </a:solidFill>
              </a:rPr>
              <a:t>TIRth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Company : ECO paradigm</a:t>
            </a:r>
          </a:p>
          <a:p>
            <a:r>
              <a:rPr lang="en-IN" dirty="0">
                <a:solidFill>
                  <a:schemeClr val="tx1"/>
                </a:solidFill>
              </a:rPr>
              <a:t>Date : 09-02-2024</a:t>
            </a:r>
          </a:p>
        </p:txBody>
      </p:sp>
    </p:spTree>
    <p:extLst>
      <p:ext uri="{BB962C8B-B14F-4D97-AF65-F5344CB8AC3E}">
        <p14:creationId xmlns:p14="http://schemas.microsoft.com/office/powerpoint/2010/main" val="28499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2474-9FA2-62EB-1CF5-CE875A2F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164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Rectification &amp; Rectifier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2A27-DD3C-6437-89C9-7E84A80C4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4555"/>
            <a:ext cx="9905999" cy="4582758"/>
          </a:xfrm>
        </p:spPr>
        <p:txBody>
          <a:bodyPr/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A rectifier is an electronic device that converts an alternating current into a direct current by using one or more P-N junction diodes. A diode behaves as a one-way valve that allows current to flow in a single direction. This process is known as rectification.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94E9-F8FE-D31A-C349-A1FF9C87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61" y="3955615"/>
            <a:ext cx="5038894" cy="23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1772-862D-2660-AD75-25EF3E9C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27126"/>
            <a:ext cx="9905998" cy="656216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Half wave rectifier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C2E59-BA82-E8EF-E961-F7862808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69403"/>
            <a:ext cx="9905998" cy="47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FF410-8830-798F-FF4E-4CEEEB28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86" y="298301"/>
            <a:ext cx="6807797" cy="293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09214-7C80-F3C5-6DA8-43F7AC55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86" y="3797712"/>
            <a:ext cx="6807796" cy="27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2F064-8FD8-F34A-53CB-1B7C2AA1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590" y="559396"/>
            <a:ext cx="9240819" cy="5593977"/>
          </a:xfrm>
        </p:spPr>
      </p:pic>
    </p:spTree>
    <p:extLst>
      <p:ext uri="{BB962C8B-B14F-4D97-AF65-F5344CB8AC3E}">
        <p14:creationId xmlns:p14="http://schemas.microsoft.com/office/powerpoint/2010/main" val="401434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D17E-00AB-9D25-670E-81A7AEAC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0127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Full wave rectifier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5E9A8-137E-B37B-6864-453ABD6B6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831" y="1258645"/>
            <a:ext cx="8154295" cy="4980837"/>
          </a:xfrm>
        </p:spPr>
      </p:pic>
    </p:spTree>
    <p:extLst>
      <p:ext uri="{BB962C8B-B14F-4D97-AF65-F5344CB8AC3E}">
        <p14:creationId xmlns:p14="http://schemas.microsoft.com/office/powerpoint/2010/main" val="344334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8AC48-1630-3BA2-BFB8-4CFAEE8C1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463" y="634701"/>
            <a:ext cx="9273091" cy="5669280"/>
          </a:xfrm>
        </p:spPr>
      </p:pic>
    </p:spTree>
    <p:extLst>
      <p:ext uri="{BB962C8B-B14F-4D97-AF65-F5344CB8AC3E}">
        <p14:creationId xmlns:p14="http://schemas.microsoft.com/office/powerpoint/2010/main" val="179013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8B844-E8FE-19E8-ECC1-3EB05F22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677059"/>
            <a:ext cx="9821731" cy="54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7409-87CA-FCFF-B44A-47FF26D0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9218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Bridge rectifier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FFD30-E7ED-9BFB-BED9-6EFBAFD96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373" y="1387475"/>
            <a:ext cx="9821038" cy="4852007"/>
          </a:xfrm>
        </p:spPr>
      </p:pic>
    </p:spTree>
    <p:extLst>
      <p:ext uri="{BB962C8B-B14F-4D97-AF65-F5344CB8AC3E}">
        <p14:creationId xmlns:p14="http://schemas.microsoft.com/office/powerpoint/2010/main" val="53160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45AE2-76C4-3560-0F62-87ACF2F51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270" y="175056"/>
            <a:ext cx="6400789" cy="31705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0422A-C3FF-5A29-604C-E00E68E3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270" y="3429000"/>
            <a:ext cx="6400788" cy="32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6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D4747-E924-4D95-4F69-D7D1DF35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530" y="388414"/>
            <a:ext cx="5525470" cy="27958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02502-5A2F-B305-1D13-256EADFD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0" y="388413"/>
            <a:ext cx="5137376" cy="2737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90805-C146-39D9-5824-F5AA097B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1" y="3345628"/>
            <a:ext cx="5525470" cy="326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64927-68AF-837B-7F7B-B3645BA7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51" y="3345628"/>
            <a:ext cx="5137376" cy="32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03B0-3143-FEA1-5020-365C60E5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703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52CA0-BAD5-7EFE-EEE8-BDD9182AD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Filters</a:t>
            </a:r>
          </a:p>
          <a:p>
            <a:r>
              <a:rPr lang="en-IN" dirty="0"/>
              <a:t>Types of filters</a:t>
            </a:r>
          </a:p>
          <a:p>
            <a:r>
              <a:rPr lang="en-IN" dirty="0"/>
              <a:t>Rectifier &amp; Rectification</a:t>
            </a:r>
          </a:p>
          <a:p>
            <a:r>
              <a:rPr lang="en-IN" dirty="0"/>
              <a:t>Capacitor</a:t>
            </a:r>
          </a:p>
          <a:p>
            <a:r>
              <a:rPr lang="en-IN" dirty="0"/>
              <a:t>Amplifier &amp; Amplification</a:t>
            </a:r>
          </a:p>
          <a:p>
            <a:r>
              <a:rPr lang="en-IN" dirty="0"/>
              <a:t>SMPS</a:t>
            </a:r>
          </a:p>
        </p:txBody>
      </p:sp>
    </p:spTree>
    <p:extLst>
      <p:ext uri="{BB962C8B-B14F-4D97-AF65-F5344CB8AC3E}">
        <p14:creationId xmlns:p14="http://schemas.microsoft.com/office/powerpoint/2010/main" val="3893511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91CE-9B1A-B90F-644E-A64F09CF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3764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Amplifier &amp;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E795-A147-F9A7-C017-2B0279B9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52282"/>
            <a:ext cx="9905999" cy="4338919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Amplifier is electronic device or circuit that is used to increase the voltage, current and power of an input signal.</a:t>
            </a:r>
          </a:p>
          <a:p>
            <a:r>
              <a:rPr lang="en-US" dirty="0">
                <a:latin typeface="Google Sans"/>
              </a:rPr>
              <a:t>The process of increasing the parameters of that signal is called the amplification.</a:t>
            </a:r>
            <a:endParaRPr lang="en-US" b="0" i="0" dirty="0"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00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DA70-DDA7-5CB9-7763-38DAD217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21699"/>
            <a:ext cx="9905998" cy="22057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92D050"/>
                </a:solidFill>
              </a:rPr>
              <a:t>Applications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D5315-2AD0-AD37-5BF0-EEF372090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465"/>
          <a:stretch/>
        </p:blipFill>
        <p:spPr>
          <a:xfrm>
            <a:off x="4652555" y="521699"/>
            <a:ext cx="5906279" cy="277526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C553B-CC27-F3D4-752A-E974185FE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0" b="12336"/>
          <a:stretch/>
        </p:blipFill>
        <p:spPr>
          <a:xfrm>
            <a:off x="4652555" y="3561035"/>
            <a:ext cx="5906279" cy="29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E2F65-8DE3-9F52-10A0-1B5CEE0E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52"/>
          <a:stretch/>
        </p:blipFill>
        <p:spPr>
          <a:xfrm>
            <a:off x="407595" y="408790"/>
            <a:ext cx="5369260" cy="2904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02EF-6A0D-6C0C-7F9E-2E59B1F9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52"/>
          <a:stretch/>
        </p:blipFill>
        <p:spPr>
          <a:xfrm>
            <a:off x="6095999" y="408791"/>
            <a:ext cx="5688405" cy="2904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00391-10C7-A758-6F51-1DA4E3B2C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97"/>
          <a:stretch/>
        </p:blipFill>
        <p:spPr>
          <a:xfrm>
            <a:off x="2646381" y="3544647"/>
            <a:ext cx="7143078" cy="2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9F27-BEAF-B594-82FE-4F6D86FB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3157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Capacitor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6E89-958A-9535-75DE-5B6D2B329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1674"/>
            <a:ext cx="9905999" cy="4840941"/>
          </a:xfrm>
        </p:spPr>
        <p:txBody>
          <a:bodyPr/>
          <a:lstStyle/>
          <a:p>
            <a:r>
              <a:rPr lang="en-US" b="0" i="0" dirty="0">
                <a:effectLst/>
                <a:latin typeface="Poppins" panose="00000500000000000000" pitchFamily="2" charset="0"/>
              </a:rPr>
              <a:t>A capacitor is a two-terminal electrical device that can store energy in the form of an electric charge.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03786-C381-645E-0ECD-A466A9CE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93" y="2635130"/>
            <a:ext cx="8598946" cy="31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7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D74B-176D-B142-7A2B-E7EAE0CF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703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switched mode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AA00-C03B-A9F5-D94A-C3C07C7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8344"/>
            <a:ext cx="9905999" cy="4252857"/>
          </a:xfrm>
        </p:spPr>
        <p:txBody>
          <a:bodyPr/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SMPS is a type of Power Supply Unit that uses switching devices to transfer electrical energy from source to load.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51C0E-1908-5085-1342-F2AE5F67579C}"/>
              </a:ext>
            </a:extLst>
          </p:cNvPr>
          <p:cNvSpPr/>
          <p:nvPr/>
        </p:nvSpPr>
        <p:spPr>
          <a:xfrm>
            <a:off x="1637782" y="3429000"/>
            <a:ext cx="1028912" cy="9144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Rectifier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680DC-64D2-AC88-8526-1109AB6B6E0F}"/>
              </a:ext>
            </a:extLst>
          </p:cNvPr>
          <p:cNvSpPr/>
          <p:nvPr/>
        </p:nvSpPr>
        <p:spPr>
          <a:xfrm>
            <a:off x="3408767" y="3396042"/>
            <a:ext cx="1225270" cy="97078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Filter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DE9B10-2769-DFC5-1CCE-AA0EDC2D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033567" y="4693301"/>
            <a:ext cx="409061" cy="3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EC 60417 - 5017, Earth; ground">
            <a:extLst>
              <a:ext uri="{FF2B5EF4-FFF2-40B4-BE49-F238E27FC236}">
                <a16:creationId xmlns:a16="http://schemas.microsoft.com/office/drawing/2014/main" id="{F0A5FDF7-44C1-BE5E-02DF-F43ACA97A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7223" r="23818" b="12023"/>
          <a:stretch/>
        </p:blipFill>
        <p:spPr bwMode="auto">
          <a:xfrm flipH="1">
            <a:off x="4081666" y="5482258"/>
            <a:ext cx="312861" cy="4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457D95-FBEB-F297-BDDA-05975A209422}"/>
              </a:ext>
            </a:extLst>
          </p:cNvPr>
          <p:cNvSpPr/>
          <p:nvPr/>
        </p:nvSpPr>
        <p:spPr>
          <a:xfrm>
            <a:off x="5218765" y="3429000"/>
            <a:ext cx="1225270" cy="9144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Active PFC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7E0C1A-7F04-942B-D4CC-1B0D36BF9915}"/>
              </a:ext>
            </a:extLst>
          </p:cNvPr>
          <p:cNvSpPr/>
          <p:nvPr/>
        </p:nvSpPr>
        <p:spPr>
          <a:xfrm>
            <a:off x="7186108" y="3429000"/>
            <a:ext cx="914400" cy="9144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Filter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C42A58-99E7-ABF3-0844-F896A2F97DD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92896" y="3886200"/>
            <a:ext cx="444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71159B-3E1E-CD77-931A-1BFED5EF8E9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666694" y="3881434"/>
            <a:ext cx="742073" cy="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D021F7-40C6-D3B3-0451-45671E1E085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34037" y="3881434"/>
            <a:ext cx="584728" cy="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E04A6-0AD8-DB0D-1BA8-F46C8F61A5F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444035" y="3886200"/>
            <a:ext cx="742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8F621-4FD2-C722-DAFA-A14BE01F0F76}"/>
              </a:ext>
            </a:extLst>
          </p:cNvPr>
          <p:cNvCxnSpPr>
            <a:stCxn id="8" idx="3"/>
          </p:cNvCxnSpPr>
          <p:nvPr/>
        </p:nvCxnSpPr>
        <p:spPr>
          <a:xfrm>
            <a:off x="8100508" y="3886200"/>
            <a:ext cx="115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68787B-133A-C044-0076-E23FD81CB88E}"/>
              </a:ext>
            </a:extLst>
          </p:cNvPr>
          <p:cNvCxnSpPr>
            <a:endCxn id="1026" idx="1"/>
          </p:cNvCxnSpPr>
          <p:nvPr/>
        </p:nvCxnSpPr>
        <p:spPr>
          <a:xfrm flipH="1">
            <a:off x="4238098" y="4343400"/>
            <a:ext cx="21930" cy="3323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54EAAE-A276-D562-107B-42FCD69D0987}"/>
              </a:ext>
            </a:extLst>
          </p:cNvPr>
          <p:cNvCxnSpPr>
            <a:stCxn id="1026" idx="3"/>
            <a:endCxn id="1030" idx="0"/>
          </p:cNvCxnSpPr>
          <p:nvPr/>
        </p:nvCxnSpPr>
        <p:spPr>
          <a:xfrm flipH="1">
            <a:off x="4238096" y="5084831"/>
            <a:ext cx="2" cy="3974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42025D-D3C9-D7B5-3B2E-0A1CED469A5D}"/>
              </a:ext>
            </a:extLst>
          </p:cNvPr>
          <p:cNvSpPr txBox="1"/>
          <p:nvPr/>
        </p:nvSpPr>
        <p:spPr>
          <a:xfrm>
            <a:off x="740599" y="3239869"/>
            <a:ext cx="83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AC Supply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44B9CC-AFEC-B1FF-C2F5-19645F382DB5}"/>
              </a:ext>
            </a:extLst>
          </p:cNvPr>
          <p:cNvSpPr txBox="1"/>
          <p:nvPr/>
        </p:nvSpPr>
        <p:spPr>
          <a:xfrm>
            <a:off x="9251576" y="3429000"/>
            <a:ext cx="97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DC Output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934FB8AD-FBAE-F780-C5A8-FD754C0F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485914" y="5001199"/>
            <a:ext cx="409061" cy="3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EC 60417 - 5017, Earth; ground">
            <a:extLst>
              <a:ext uri="{FF2B5EF4-FFF2-40B4-BE49-F238E27FC236}">
                <a16:creationId xmlns:a16="http://schemas.microsoft.com/office/drawing/2014/main" id="{1C90E6CB-0AEB-B597-3F77-B982CC6C0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7223" r="23818" b="12023"/>
          <a:stretch/>
        </p:blipFill>
        <p:spPr bwMode="auto">
          <a:xfrm flipH="1">
            <a:off x="7527709" y="5407158"/>
            <a:ext cx="312861" cy="4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41F109D-5A39-B270-2488-43C6F34E9236}"/>
              </a:ext>
            </a:extLst>
          </p:cNvPr>
          <p:cNvCxnSpPr>
            <a:stCxn id="8" idx="2"/>
            <a:endCxn id="33" idx="1"/>
          </p:cNvCxnSpPr>
          <p:nvPr/>
        </p:nvCxnSpPr>
        <p:spPr>
          <a:xfrm>
            <a:off x="7643308" y="4343400"/>
            <a:ext cx="47137" cy="6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2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36C1-B46A-3801-3515-12086C55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3915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CBAD-1994-82CC-A840-8D0471D42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5312"/>
            <a:ext cx="9905999" cy="4485939"/>
          </a:xfrm>
        </p:spPr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SMPS are highly efficient, typically around 70-90%, compared to linear power supplies.</a:t>
            </a:r>
          </a:p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SMPS are typically much smaller and lighter than linear power supplies with similar output power.</a:t>
            </a:r>
          </a:p>
          <a:p>
            <a:r>
              <a:rPr lang="en-US" dirty="0">
                <a:solidFill>
                  <a:srgbClr val="F9F9F9"/>
                </a:solidFill>
                <a:latin typeface="Söhne"/>
              </a:rPr>
              <a:t>SMPS generate less heat if compared with linear power supply.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41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E7A9-BFA4-F3AF-6B28-DB8AF08F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087" y="2307468"/>
            <a:ext cx="2709825" cy="1478570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260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D6B2-7994-DBC7-19AC-2925E843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058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92D050"/>
                </a:solidFill>
              </a:rPr>
              <a:t>Filters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7E624-1B02-3EBA-C75B-5A9C9F37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998" y="1210235"/>
            <a:ext cx="9905999" cy="5066852"/>
          </a:xfrm>
        </p:spPr>
        <p:txBody>
          <a:bodyPr/>
          <a:lstStyle/>
          <a:p>
            <a:r>
              <a:rPr lang="en-US" dirty="0">
                <a:latin typeface="-apple-system"/>
              </a:rPr>
              <a:t>A filter is basically frequency selective circuit.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A filter is a circuit of passing certain frequencies while attenuating other frequencies.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73B2A-4AF5-3AFB-C114-B01BBAF303EC}"/>
              </a:ext>
            </a:extLst>
          </p:cNvPr>
          <p:cNvSpPr/>
          <p:nvPr/>
        </p:nvSpPr>
        <p:spPr>
          <a:xfrm>
            <a:off x="4109421" y="3181574"/>
            <a:ext cx="2786231" cy="112417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Filter (15-20KHz)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11C96-EC46-429F-1E8F-A95BAEEF2181}"/>
              </a:ext>
            </a:extLst>
          </p:cNvPr>
          <p:cNvCxnSpPr/>
          <p:nvPr/>
        </p:nvCxnSpPr>
        <p:spPr>
          <a:xfrm>
            <a:off x="2700169" y="3743661"/>
            <a:ext cx="1409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640BA-F0BF-02DC-EAA9-8EDB00D42955}"/>
              </a:ext>
            </a:extLst>
          </p:cNvPr>
          <p:cNvCxnSpPr/>
          <p:nvPr/>
        </p:nvCxnSpPr>
        <p:spPr>
          <a:xfrm>
            <a:off x="6895652" y="3743661"/>
            <a:ext cx="1215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18E19B6-F45C-FC50-E302-29AF84D219EB}"/>
              </a:ext>
            </a:extLst>
          </p:cNvPr>
          <p:cNvSpPr/>
          <p:nvPr/>
        </p:nvSpPr>
        <p:spPr>
          <a:xfrm>
            <a:off x="3012140" y="2971902"/>
            <a:ext cx="785309" cy="699179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16KHz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3657C9-DD2D-5237-0D53-F63565B5879F}"/>
              </a:ext>
            </a:extLst>
          </p:cNvPr>
          <p:cNvSpPr/>
          <p:nvPr/>
        </p:nvSpPr>
        <p:spPr>
          <a:xfrm>
            <a:off x="1992650" y="3376591"/>
            <a:ext cx="785309" cy="777237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12KHz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AD7C5-1DE1-B4B0-2095-AC3985162548}"/>
              </a:ext>
            </a:extLst>
          </p:cNvPr>
          <p:cNvSpPr/>
          <p:nvPr/>
        </p:nvSpPr>
        <p:spPr>
          <a:xfrm>
            <a:off x="2969110" y="3961584"/>
            <a:ext cx="785309" cy="777229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24KHz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E6F7A5-E466-9187-C685-597722153B1E}"/>
              </a:ext>
            </a:extLst>
          </p:cNvPr>
          <p:cNvSpPr/>
          <p:nvPr/>
        </p:nvSpPr>
        <p:spPr>
          <a:xfrm>
            <a:off x="8197531" y="3376591"/>
            <a:ext cx="914400" cy="734139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16 </a:t>
            </a:r>
            <a:r>
              <a:rPr lang="en-IN" dirty="0" err="1">
                <a:solidFill>
                  <a:srgbClr val="FF0000"/>
                </a:solidFill>
              </a:rPr>
              <a:t>KHz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6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0DC3-1A27-DB72-FB89-0DCB5A37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2400"/>
          </a:xfrm>
        </p:spPr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Filter types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F87619-D3CB-B293-83EE-8F06E7DF6820}"/>
              </a:ext>
            </a:extLst>
          </p:cNvPr>
          <p:cNvSpPr/>
          <p:nvPr/>
        </p:nvSpPr>
        <p:spPr>
          <a:xfrm>
            <a:off x="5292761" y="1304365"/>
            <a:ext cx="1269403" cy="9144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B184B-D8D1-4541-DE4A-278B5611BF36}"/>
              </a:ext>
            </a:extLst>
          </p:cNvPr>
          <p:cNvSpPr txBox="1"/>
          <p:nvPr/>
        </p:nvSpPr>
        <p:spPr>
          <a:xfrm>
            <a:off x="2259105" y="2571078"/>
            <a:ext cx="26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Based on their 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41309-205B-E0B9-B77F-972D26CAE1E1}"/>
              </a:ext>
            </a:extLst>
          </p:cNvPr>
          <p:cNvSpPr txBox="1"/>
          <p:nvPr/>
        </p:nvSpPr>
        <p:spPr>
          <a:xfrm>
            <a:off x="7326286" y="2605157"/>
            <a:ext cx="33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Based on their frequency 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A9E82F-F3B1-22BA-0B0A-AC01E309F139}"/>
              </a:ext>
            </a:extLst>
          </p:cNvPr>
          <p:cNvCxnSpPr/>
          <p:nvPr/>
        </p:nvCxnSpPr>
        <p:spPr>
          <a:xfrm flipH="1">
            <a:off x="3410174" y="1893346"/>
            <a:ext cx="1882587" cy="71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F1C84E-0334-9183-922D-3FD89EF09EAA}"/>
              </a:ext>
            </a:extLst>
          </p:cNvPr>
          <p:cNvCxnSpPr>
            <a:endCxn id="11" idx="0"/>
          </p:cNvCxnSpPr>
          <p:nvPr/>
        </p:nvCxnSpPr>
        <p:spPr>
          <a:xfrm>
            <a:off x="6562164" y="1893346"/>
            <a:ext cx="2458287" cy="71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E2B54C9-4E76-B6BE-AE3E-C329FCC48C7A}"/>
              </a:ext>
            </a:extLst>
          </p:cNvPr>
          <p:cNvSpPr/>
          <p:nvPr/>
        </p:nvSpPr>
        <p:spPr>
          <a:xfrm>
            <a:off x="1678193" y="3460391"/>
            <a:ext cx="1275637" cy="1090094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Passive filters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1CC6D1-10E5-3879-C8D1-23E9893C984C}"/>
              </a:ext>
            </a:extLst>
          </p:cNvPr>
          <p:cNvSpPr/>
          <p:nvPr/>
        </p:nvSpPr>
        <p:spPr>
          <a:xfrm>
            <a:off x="3490611" y="3460391"/>
            <a:ext cx="1266774" cy="1090094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Active filters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23EE84-75B7-0D17-9C12-A717971ABA64}"/>
              </a:ext>
            </a:extLst>
          </p:cNvPr>
          <p:cNvSpPr/>
          <p:nvPr/>
        </p:nvSpPr>
        <p:spPr>
          <a:xfrm>
            <a:off x="5800980" y="3636085"/>
            <a:ext cx="1484555" cy="9144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Low pass filters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12DB8B-1A40-CA89-4920-C2B9CACCA9F0}"/>
              </a:ext>
            </a:extLst>
          </p:cNvPr>
          <p:cNvSpPr/>
          <p:nvPr/>
        </p:nvSpPr>
        <p:spPr>
          <a:xfrm>
            <a:off x="9020450" y="3636083"/>
            <a:ext cx="1380240" cy="914401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Band pass filters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908046-9878-6073-2161-027901F26CA7}"/>
              </a:ext>
            </a:extLst>
          </p:cNvPr>
          <p:cNvSpPr/>
          <p:nvPr/>
        </p:nvSpPr>
        <p:spPr>
          <a:xfrm>
            <a:off x="7369212" y="3636084"/>
            <a:ext cx="1581477" cy="914401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High pass filters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10F2CD-3DC7-F971-CF38-6A4342018A26}"/>
              </a:ext>
            </a:extLst>
          </p:cNvPr>
          <p:cNvSpPr/>
          <p:nvPr/>
        </p:nvSpPr>
        <p:spPr>
          <a:xfrm>
            <a:off x="10470451" y="3636083"/>
            <a:ext cx="1311067" cy="914401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Band stop filters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E23EB2-FA65-2BCE-3CFC-A026EE3714D2}"/>
              </a:ext>
            </a:extLst>
          </p:cNvPr>
          <p:cNvCxnSpPr/>
          <p:nvPr/>
        </p:nvCxnSpPr>
        <p:spPr>
          <a:xfrm flipH="1">
            <a:off x="2452479" y="2940410"/>
            <a:ext cx="613450" cy="51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3D83A1-0ECE-0305-E871-3BD19149E409}"/>
              </a:ext>
            </a:extLst>
          </p:cNvPr>
          <p:cNvCxnSpPr>
            <a:endCxn id="18" idx="0"/>
          </p:cNvCxnSpPr>
          <p:nvPr/>
        </p:nvCxnSpPr>
        <p:spPr>
          <a:xfrm>
            <a:off x="3248809" y="2940410"/>
            <a:ext cx="875189" cy="51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39B422-49E8-E7AE-2721-41EC1D87C97F}"/>
              </a:ext>
            </a:extLst>
          </p:cNvPr>
          <p:cNvCxnSpPr/>
          <p:nvPr/>
        </p:nvCxnSpPr>
        <p:spPr>
          <a:xfrm flipH="1">
            <a:off x="6895652" y="2974489"/>
            <a:ext cx="871369" cy="66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9F5B7B-093A-F517-5C82-99598B0D1522}"/>
              </a:ext>
            </a:extLst>
          </p:cNvPr>
          <p:cNvCxnSpPr>
            <a:endCxn id="21" idx="0"/>
          </p:cNvCxnSpPr>
          <p:nvPr/>
        </p:nvCxnSpPr>
        <p:spPr>
          <a:xfrm>
            <a:off x="7885355" y="2974489"/>
            <a:ext cx="274596" cy="66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D29F6F-0F86-F71D-7468-11ACA4C3540E}"/>
              </a:ext>
            </a:extLst>
          </p:cNvPr>
          <p:cNvCxnSpPr/>
          <p:nvPr/>
        </p:nvCxnSpPr>
        <p:spPr>
          <a:xfrm>
            <a:off x="8159951" y="2974489"/>
            <a:ext cx="1414355" cy="66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094165-C869-43D8-16C4-3FB8B588A9C6}"/>
              </a:ext>
            </a:extLst>
          </p:cNvPr>
          <p:cNvCxnSpPr/>
          <p:nvPr/>
        </p:nvCxnSpPr>
        <p:spPr>
          <a:xfrm>
            <a:off x="8412480" y="2974489"/>
            <a:ext cx="2409713" cy="66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43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F71A-4732-C785-D4F8-590DCB32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28339"/>
            <a:ext cx="9906000" cy="46258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92D050"/>
                </a:solidFill>
              </a:rPr>
              <a:t>Based on their construction</a:t>
            </a:r>
            <a:br>
              <a:rPr lang="en-IN" dirty="0">
                <a:solidFill>
                  <a:srgbClr val="FF0000"/>
                </a:solidFill>
              </a:rPr>
            </a:b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5410-B8B8-7F32-9B85-A5D09FC31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290918"/>
            <a:ext cx="4878387" cy="200092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Passive filters</a:t>
            </a:r>
          </a:p>
          <a:p>
            <a:r>
              <a:rPr lang="en-US" dirty="0"/>
              <a:t>Passive filters only use passive components such as resistors, capacitors, and inductors.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029BB-37DF-A98C-A1E6-7AAD65405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90918"/>
            <a:ext cx="5532120" cy="2000922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Active filters</a:t>
            </a:r>
          </a:p>
          <a:p>
            <a:r>
              <a:rPr lang="en-US" dirty="0"/>
              <a:t>Active filters use active components like op-amps or transistors along with passive components like resistors and  capacitors.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84B83-D0B3-B229-DFAA-4873773E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62" y="3429000"/>
            <a:ext cx="5844098" cy="24957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A1D82E0-AD0C-1FCE-957A-A079823E6761}"/>
              </a:ext>
            </a:extLst>
          </p:cNvPr>
          <p:cNvSpPr/>
          <p:nvPr/>
        </p:nvSpPr>
        <p:spPr>
          <a:xfrm>
            <a:off x="1141413" y="3963632"/>
            <a:ext cx="1365118" cy="1350645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Passive filter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1F118A-4DFE-D661-BBEE-63A45F8FD802}"/>
              </a:ext>
            </a:extLst>
          </p:cNvPr>
          <p:cNvSpPr/>
          <p:nvPr/>
        </p:nvSpPr>
        <p:spPr>
          <a:xfrm>
            <a:off x="9696227" y="4060451"/>
            <a:ext cx="1351186" cy="1329129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Active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316E99-3D80-9FCD-F6BA-7E43BFF16AB9}"/>
              </a:ext>
            </a:extLst>
          </p:cNvPr>
          <p:cNvCxnSpPr>
            <a:stCxn id="10" idx="6"/>
          </p:cNvCxnSpPr>
          <p:nvPr/>
        </p:nvCxnSpPr>
        <p:spPr>
          <a:xfrm>
            <a:off x="2506531" y="4638955"/>
            <a:ext cx="1280161" cy="49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0753C1-C7B1-3FF4-ACCE-41144CD7D336}"/>
              </a:ext>
            </a:extLst>
          </p:cNvPr>
          <p:cNvCxnSpPr/>
          <p:nvPr/>
        </p:nvCxnSpPr>
        <p:spPr>
          <a:xfrm flipH="1">
            <a:off x="7777779" y="4927002"/>
            <a:ext cx="1918448" cy="10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8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CA6B-E3D8-376E-55DD-176699E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20762"/>
            <a:ext cx="9905998" cy="60242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92D050"/>
                </a:solidFill>
              </a:rPr>
              <a:t>Based on their frequency response</a:t>
            </a:r>
            <a:br>
              <a:rPr lang="en-IN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6B1E-4C59-BCCC-0487-537677B1C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6373"/>
            <a:ext cx="9905999" cy="504533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Low pass filter</a:t>
            </a:r>
          </a:p>
          <a:p>
            <a:r>
              <a:rPr lang="en-US" b="0" i="0" dirty="0">
                <a:effectLst/>
                <a:latin typeface="Söhne"/>
              </a:rPr>
              <a:t>A low pass filter allows signals with frequencies below a certain cutoff frequency to pass through while attenuating signals with frequencies above the cutoff frequency.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2050" name="Picture 2" descr="Low-pass filter - Wikipedia">
            <a:extLst>
              <a:ext uri="{FF2B5EF4-FFF2-40B4-BE49-F238E27FC236}">
                <a16:creationId xmlns:a16="http://schemas.microsoft.com/office/drawing/2014/main" id="{88AD842B-6A2E-5D0D-4415-EAC153E1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69" y="3345628"/>
            <a:ext cx="4453778" cy="27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62485-5C0C-0E95-EAB9-43A320BA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79" y="3264946"/>
            <a:ext cx="4035659" cy="27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8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32D1-E36F-62B7-0640-15723181C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716" y="345383"/>
            <a:ext cx="10283209" cy="56143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High pass filter</a:t>
            </a:r>
          </a:p>
          <a:p>
            <a:r>
              <a:rPr lang="en-US" b="0" i="0" dirty="0">
                <a:effectLst/>
                <a:latin typeface="Söhne"/>
              </a:rPr>
              <a:t>A high pass filter allows signals with frequencies above a certain cutoff frequency to pass through while attenuating signals with frequencies below the cutoff frequency.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94E0B-E0CB-FAE3-303D-CD0CC074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165" y="3152100"/>
            <a:ext cx="4716271" cy="2807635"/>
          </a:xfrm>
          <a:prstGeom prst="rect">
            <a:avLst/>
          </a:prstGeom>
        </p:spPr>
      </p:pic>
      <p:pic>
        <p:nvPicPr>
          <p:cNvPr id="3076" name="Picture 4" descr="Passive High Pass RC Filters Image 1">
            <a:extLst>
              <a:ext uri="{FF2B5EF4-FFF2-40B4-BE49-F238E27FC236}">
                <a16:creationId xmlns:a16="http://schemas.microsoft.com/office/drawing/2014/main" id="{F90F3F46-96D5-82E8-E470-21F14EEC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16" y="3152102"/>
            <a:ext cx="4716272" cy="280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5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A2BEB-FBDE-BDAC-F642-087E123D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56216"/>
            <a:ext cx="9905999" cy="513498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Band pass filter</a:t>
            </a:r>
          </a:p>
          <a:p>
            <a:r>
              <a:rPr lang="en-US" b="0" i="0" dirty="0">
                <a:effectLst/>
                <a:latin typeface="Söhne"/>
              </a:rPr>
              <a:t>Passes a specific range or band of frequencies while attenuating frequencies outside that range.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22F9E-BF13-8708-D1CD-DCC08B5C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1" y="2667897"/>
            <a:ext cx="4587074" cy="3533888"/>
          </a:xfrm>
          <a:prstGeom prst="rect">
            <a:avLst/>
          </a:prstGeom>
        </p:spPr>
      </p:pic>
      <p:sp>
        <p:nvSpPr>
          <p:cNvPr id="8" name="AutoShape 2" descr="Passive Band Pass Filter - Passive RC Filter Tutorial">
            <a:extLst>
              <a:ext uri="{FF2B5EF4-FFF2-40B4-BE49-F238E27FC236}">
                <a16:creationId xmlns:a16="http://schemas.microsoft.com/office/drawing/2014/main" id="{2A5C8CFC-D05D-DA1C-8094-046191401C3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701092" y="4448288"/>
            <a:ext cx="3447826" cy="13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 descr="What is a Band Pass Filter ? Draw and explain the frequency response of a band  pass filter - Electronics Post">
            <a:extLst>
              <a:ext uri="{FF2B5EF4-FFF2-40B4-BE49-F238E27FC236}">
                <a16:creationId xmlns:a16="http://schemas.microsoft.com/office/drawing/2014/main" id="{6C4AD255-1B40-A951-8030-38839A33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" y="2667897"/>
            <a:ext cx="6024283" cy="35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5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473E-A37C-73F3-BB37-73A60F0AB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66974"/>
            <a:ext cx="9905999" cy="512422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Band reject filter</a:t>
            </a:r>
          </a:p>
          <a:p>
            <a:r>
              <a:rPr lang="en-US" b="0" i="0" dirty="0">
                <a:effectLst/>
                <a:latin typeface="Söhne"/>
              </a:rPr>
              <a:t>Attenuates a specific range or band of frequencies while passing frequencies outside that range.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1590B-F307-C620-CFFD-35191780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6" y="2710927"/>
            <a:ext cx="4779642" cy="3368793"/>
          </a:xfrm>
          <a:prstGeom prst="rect">
            <a:avLst/>
          </a:prstGeom>
        </p:spPr>
      </p:pic>
      <p:pic>
        <p:nvPicPr>
          <p:cNvPr id="1026" name="Picture 2" descr="What is a Band Stop Filter ? Draw and explain the frequency response of a band  stop filter - Electronics Post">
            <a:extLst>
              <a:ext uri="{FF2B5EF4-FFF2-40B4-BE49-F238E27FC236}">
                <a16:creationId xmlns:a16="http://schemas.microsoft.com/office/drawing/2014/main" id="{B4641FA1-5F56-E0CF-242A-CBB002CC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9" y="2710927"/>
            <a:ext cx="5633421" cy="336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10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1061</TotalTime>
  <Words>432</Words>
  <Application>Microsoft Office PowerPoint</Application>
  <PresentationFormat>Widescreen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-apple-system</vt:lpstr>
      <vt:lpstr>Arial</vt:lpstr>
      <vt:lpstr>Google Sans</vt:lpstr>
      <vt:lpstr>Open Sans</vt:lpstr>
      <vt:lpstr>Poppins</vt:lpstr>
      <vt:lpstr>Söhne</vt:lpstr>
      <vt:lpstr>Tw Cen MT</vt:lpstr>
      <vt:lpstr>Circuit</vt:lpstr>
      <vt:lpstr>Basic electronics terms</vt:lpstr>
      <vt:lpstr>Terms</vt:lpstr>
      <vt:lpstr>Filters </vt:lpstr>
      <vt:lpstr>Filter types</vt:lpstr>
      <vt:lpstr>Based on their construction </vt:lpstr>
      <vt:lpstr>Based on their frequency response </vt:lpstr>
      <vt:lpstr>PowerPoint Presentation</vt:lpstr>
      <vt:lpstr>PowerPoint Presentation</vt:lpstr>
      <vt:lpstr>PowerPoint Presentation</vt:lpstr>
      <vt:lpstr>Rectification &amp; Rectifier</vt:lpstr>
      <vt:lpstr>Half wave rectifier</vt:lpstr>
      <vt:lpstr>PowerPoint Presentation</vt:lpstr>
      <vt:lpstr>PowerPoint Presentation</vt:lpstr>
      <vt:lpstr>Full wave rectifier</vt:lpstr>
      <vt:lpstr>PowerPoint Presentation</vt:lpstr>
      <vt:lpstr>PowerPoint Presentation</vt:lpstr>
      <vt:lpstr>Bridge rectifier</vt:lpstr>
      <vt:lpstr>PowerPoint Presentation</vt:lpstr>
      <vt:lpstr>PowerPoint Presentation</vt:lpstr>
      <vt:lpstr>Amplifier &amp; Amplification</vt:lpstr>
      <vt:lpstr>Applications </vt:lpstr>
      <vt:lpstr>PowerPoint Presentation</vt:lpstr>
      <vt:lpstr>Capacitor</vt:lpstr>
      <vt:lpstr>switched mode power supply</vt:lpstr>
      <vt:lpstr>Advantages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electronics terms</dc:title>
  <dc:creator>PARMAR TIRTHKUMAR</dc:creator>
  <cp:lastModifiedBy>PARMAR TIRTHKUMAR</cp:lastModifiedBy>
  <cp:revision>12</cp:revision>
  <dcterms:created xsi:type="dcterms:W3CDTF">2024-02-04T18:02:36Z</dcterms:created>
  <dcterms:modified xsi:type="dcterms:W3CDTF">2024-02-09T11:16:25Z</dcterms:modified>
</cp:coreProperties>
</file>